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3" r:id="rId2"/>
    <p:sldId id="264" r:id="rId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04" autoAdjust="0"/>
    <p:restoredTop sz="90929"/>
  </p:normalViewPr>
  <p:slideViewPr>
    <p:cSldViewPr>
      <p:cViewPr varScale="1">
        <p:scale>
          <a:sx n="99" d="100"/>
          <a:sy n="99" d="100"/>
        </p:scale>
        <p:origin x="2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24" tIns="46913" rIns="93824" bIns="4691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24" tIns="46913" rIns="93824" bIns="4691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24" tIns="46913" rIns="93824" bIns="4691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24" tIns="46913" rIns="93824" bIns="4691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8FAB23F-3AE9-4B9D-9ADA-868AB49293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1158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24" tIns="46913" rIns="93824" bIns="4691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24" tIns="46913" rIns="93824" bIns="4691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2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24" tIns="46913" rIns="93824" bIns="469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24" tIns="46913" rIns="93824" bIns="4691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24" tIns="46913" rIns="93824" bIns="4691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85A45E4B-E5CC-4BB8-873A-DF2067078A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0545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7BD7A43-620C-4680-8AC7-39E2B8C9BC3F}" type="slidenum">
              <a: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86497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8DEC7E5-BB29-4943-919B-43115AE72377}" type="slidenum">
              <a: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00466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69318-7DB6-4975-B377-037E36D7C52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88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D4CE8-7EBA-4849-A959-0FB47BAB02E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84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9B697-2897-4BD3-9AEF-6AC4DD89AA6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382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7AF3A-4A9A-4F9A-8689-8C29AFE6745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485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E5A14-7B3C-4F62-A552-8DDB4332911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412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FD66C-AF1F-42B7-9959-EF213B79495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589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365FA-1457-48D7-9F0B-3FCF5891C6F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206CD-6D78-4CF8-ADCD-621039A833C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92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17BC1-9A39-4C21-95E5-7182E4EF269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634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B756E-2C89-4AC0-938C-EADF7A481E2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553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F7AE4-1206-4FC6-BD65-688528F1FF8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272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19767C5B-4FE3-4F15-BBFA-CB5EA99283A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715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17538" y="836613"/>
            <a:ext cx="8145462" cy="589698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 flipH="1">
            <a:off x="617538" y="2424113"/>
            <a:ext cx="49037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5521325" y="857249"/>
            <a:ext cx="0" cy="583843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619125" y="254000"/>
            <a:ext cx="2355850" cy="527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623888" y="511175"/>
            <a:ext cx="23415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25475" y="273050"/>
            <a:ext cx="1109278" cy="23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rgbClr val="000000"/>
                </a:solidFill>
              </a:rPr>
              <a:t>Teacher(s):  Moore	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625475" y="514350"/>
            <a:ext cx="457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smtClean="0">
                <a:solidFill>
                  <a:srgbClr val="000000"/>
                </a:solidFill>
              </a:rPr>
              <a:t>Time: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2911475" y="228600"/>
            <a:ext cx="3313113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1600" b="1" smtClean="0">
                <a:solidFill>
                  <a:srgbClr val="000000"/>
                </a:solidFill>
              </a:rPr>
              <a:t>The</a:t>
            </a:r>
            <a:endParaRPr lang="en-US" altLang="en-US" sz="2800" b="1" smtClean="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b="1" smtClean="0">
                <a:solidFill>
                  <a:srgbClr val="000000"/>
                </a:solidFill>
              </a:rPr>
              <a:t>Course Organizer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6130925" y="260350"/>
            <a:ext cx="2355850" cy="527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6135688" y="517525"/>
            <a:ext cx="23415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6130925" y="273050"/>
            <a:ext cx="5651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smtClean="0">
                <a:solidFill>
                  <a:srgbClr val="000000"/>
                </a:solidFill>
              </a:rPr>
              <a:t>Student:</a:t>
            </a: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6130925" y="514350"/>
            <a:ext cx="8286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smtClean="0">
                <a:solidFill>
                  <a:srgbClr val="000000"/>
                </a:solidFill>
              </a:rPr>
              <a:t>Course Dates:</a:t>
            </a: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5588000" y="917575"/>
            <a:ext cx="27940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11" name="Oval 15"/>
          <p:cNvSpPr>
            <a:spLocks noChangeArrowheads="1"/>
          </p:cNvSpPr>
          <p:nvPr/>
        </p:nvSpPr>
        <p:spPr bwMode="auto">
          <a:xfrm>
            <a:off x="5953125" y="952500"/>
            <a:ext cx="171450" cy="1714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12" name="Rectangle 19"/>
          <p:cNvSpPr>
            <a:spLocks noChangeArrowheads="1"/>
          </p:cNvSpPr>
          <p:nvPr/>
        </p:nvSpPr>
        <p:spPr bwMode="auto">
          <a:xfrm>
            <a:off x="949325" y="941388"/>
            <a:ext cx="12303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chemeClr val="accent2"/>
                </a:solidFill>
              </a:rPr>
              <a:t>This Course</a:t>
            </a:r>
            <a:r>
              <a:rPr lang="en-US" altLang="en-US" sz="1600" dirty="0" smtClean="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4113" name="Oval 74"/>
          <p:cNvSpPr>
            <a:spLocks noChangeArrowheads="1"/>
          </p:cNvSpPr>
          <p:nvPr/>
        </p:nvSpPr>
        <p:spPr bwMode="auto">
          <a:xfrm>
            <a:off x="784225" y="1016000"/>
            <a:ext cx="171450" cy="1714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14" name="Oval 75"/>
          <p:cNvSpPr>
            <a:spLocks noChangeArrowheads="1"/>
          </p:cNvSpPr>
          <p:nvPr/>
        </p:nvSpPr>
        <p:spPr bwMode="auto">
          <a:xfrm>
            <a:off x="1793875" y="2514600"/>
            <a:ext cx="171450" cy="1714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15" name="Rectangle 76"/>
          <p:cNvSpPr>
            <a:spLocks noChangeArrowheads="1"/>
          </p:cNvSpPr>
          <p:nvPr/>
        </p:nvSpPr>
        <p:spPr bwMode="auto">
          <a:xfrm>
            <a:off x="1958975" y="2451100"/>
            <a:ext cx="1682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FFC000"/>
                </a:solidFill>
              </a:rPr>
              <a:t>Course Questions:</a:t>
            </a:r>
          </a:p>
        </p:txBody>
      </p:sp>
      <p:sp>
        <p:nvSpPr>
          <p:cNvPr id="4116" name="AutoShape 77"/>
          <p:cNvSpPr>
            <a:spLocks noChangeArrowheads="1"/>
          </p:cNvSpPr>
          <p:nvPr/>
        </p:nvSpPr>
        <p:spPr bwMode="auto">
          <a:xfrm>
            <a:off x="887413" y="1304924"/>
            <a:ext cx="4346575" cy="941389"/>
          </a:xfrm>
          <a:prstGeom prst="roundRect">
            <a:avLst>
              <a:gd name="adj" fmla="val 49995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17" name="AutoShape 78"/>
          <p:cNvSpPr>
            <a:spLocks noChangeArrowheads="1"/>
          </p:cNvSpPr>
          <p:nvPr/>
        </p:nvSpPr>
        <p:spPr bwMode="auto">
          <a:xfrm>
            <a:off x="798513" y="1760538"/>
            <a:ext cx="511175" cy="346075"/>
          </a:xfrm>
          <a:prstGeom prst="roundRect">
            <a:avLst>
              <a:gd name="adj" fmla="val 49995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18" name="Rectangle 79"/>
          <p:cNvSpPr>
            <a:spLocks noChangeArrowheads="1"/>
          </p:cNvSpPr>
          <p:nvPr/>
        </p:nvSpPr>
        <p:spPr bwMode="auto">
          <a:xfrm>
            <a:off x="788011" y="1735138"/>
            <a:ext cx="530593" cy="431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50" b="1" dirty="0" smtClean="0">
                <a:solidFill>
                  <a:srgbClr val="000000"/>
                </a:solidFill>
              </a:rPr>
              <a:t>is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50" b="1" dirty="0" smtClean="0">
                <a:solidFill>
                  <a:srgbClr val="000000"/>
                </a:solidFill>
              </a:rPr>
              <a:t>about</a:t>
            </a:r>
          </a:p>
        </p:txBody>
      </p:sp>
      <p:sp>
        <p:nvSpPr>
          <p:cNvPr id="4119" name="Rectangle 80"/>
          <p:cNvSpPr>
            <a:spLocks noChangeArrowheads="1"/>
          </p:cNvSpPr>
          <p:nvPr/>
        </p:nvSpPr>
        <p:spPr bwMode="auto">
          <a:xfrm>
            <a:off x="6115050" y="877888"/>
            <a:ext cx="1854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solidFill>
                  <a:srgbClr val="FF0000"/>
                </a:solidFill>
              </a:rPr>
              <a:t>Course Standards:</a:t>
            </a:r>
          </a:p>
        </p:txBody>
      </p:sp>
      <p:sp>
        <p:nvSpPr>
          <p:cNvPr id="4120" name="Rectangle 84"/>
          <p:cNvSpPr>
            <a:spLocks noChangeArrowheads="1"/>
          </p:cNvSpPr>
          <p:nvPr/>
        </p:nvSpPr>
        <p:spPr bwMode="auto">
          <a:xfrm>
            <a:off x="784225" y="1066800"/>
            <a:ext cx="206375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700" smtClean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121" name="Rectangle 88"/>
          <p:cNvSpPr>
            <a:spLocks noChangeArrowheads="1"/>
          </p:cNvSpPr>
          <p:nvPr/>
        </p:nvSpPr>
        <p:spPr bwMode="auto">
          <a:xfrm>
            <a:off x="5943600" y="990600"/>
            <a:ext cx="2286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800" smtClean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4122" name="Text Box 99"/>
          <p:cNvSpPr txBox="1">
            <a:spLocks noChangeArrowheads="1"/>
          </p:cNvSpPr>
          <p:nvPr/>
        </p:nvSpPr>
        <p:spPr bwMode="auto">
          <a:xfrm>
            <a:off x="2179638" y="935592"/>
            <a:ext cx="2743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" sz="1800" dirty="0"/>
              <a:t>6th </a:t>
            </a:r>
            <a:r>
              <a:rPr lang="en" sz="1800" dirty="0" smtClean="0"/>
              <a:t>Grade </a:t>
            </a:r>
            <a:r>
              <a:rPr lang="en" sz="1800" dirty="0"/>
              <a:t>Math </a:t>
            </a:r>
          </a:p>
        </p:txBody>
      </p:sp>
      <p:sp>
        <p:nvSpPr>
          <p:cNvPr id="4123" name="Text Box 100"/>
          <p:cNvSpPr txBox="1">
            <a:spLocks noChangeArrowheads="1"/>
          </p:cNvSpPr>
          <p:nvPr/>
        </p:nvSpPr>
        <p:spPr bwMode="auto">
          <a:xfrm>
            <a:off x="1352324" y="1368424"/>
            <a:ext cx="3581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" sz="1200" dirty="0"/>
              <a:t>Rational numbers (+/- fractions, decimals and percents), proportionality (ratios and rates), and algebraic concepts (expressions, equations, and inequalities) used in everyday </a:t>
            </a:r>
            <a:r>
              <a:rPr lang="en" sz="1200" dirty="0" smtClean="0"/>
              <a:t>life.</a:t>
            </a:r>
            <a:endParaRPr lang="en-US" alt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4124" name="Text Box 101"/>
          <p:cNvSpPr txBox="1">
            <a:spLocks noChangeArrowheads="1"/>
          </p:cNvSpPr>
          <p:nvPr/>
        </p:nvSpPr>
        <p:spPr bwMode="auto">
          <a:xfrm>
            <a:off x="688975" y="2686050"/>
            <a:ext cx="4572000" cy="3625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lvl="0" indent="-31750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1400" dirty="0" smtClean="0">
                <a:solidFill>
                  <a:schemeClr val="accent2">
                    <a:lumMod val="75000"/>
                  </a:schemeClr>
                </a:solidFill>
              </a:rPr>
              <a:t>When </a:t>
            </a:r>
            <a:r>
              <a:rPr lang="en" sz="1400" dirty="0">
                <a:solidFill>
                  <a:schemeClr val="accent2">
                    <a:lumMod val="75000"/>
                  </a:schemeClr>
                </a:solidFill>
              </a:rPr>
              <a:t>can you apply rational numbers, proportionality, and algebraic concepts to everyday life? </a:t>
            </a:r>
          </a:p>
          <a:p>
            <a:pPr marL="457200" lvl="0" indent="-31750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1400" dirty="0">
                <a:solidFill>
                  <a:srgbClr val="0070C0"/>
                </a:solidFill>
              </a:rPr>
              <a:t>How do you generate equivalent forms of fractions, decimals and percents</a:t>
            </a:r>
            <a:r>
              <a:rPr lang="en" sz="1400" dirty="0" smtClean="0">
                <a:solidFill>
                  <a:srgbClr val="0070C0"/>
                </a:solidFill>
              </a:rPr>
              <a:t>?</a:t>
            </a:r>
            <a:endParaRPr lang="en" sz="1400" dirty="0"/>
          </a:p>
          <a:p>
            <a:pPr marL="457200" lvl="0" indent="-31750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1400" dirty="0" smtClean="0">
                <a:solidFill>
                  <a:srgbClr val="FF5050"/>
                </a:solidFill>
              </a:rPr>
              <a:t>What helps </a:t>
            </a:r>
            <a:r>
              <a:rPr lang="en" sz="1400" dirty="0">
                <a:solidFill>
                  <a:srgbClr val="FF5050"/>
                </a:solidFill>
              </a:rPr>
              <a:t>you determine the operation needed to solve the problem or represent the expression?</a:t>
            </a:r>
          </a:p>
          <a:p>
            <a:pPr marL="457200" lvl="0" indent="-31750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1400" dirty="0" smtClean="0"/>
              <a:t>How do we </a:t>
            </a:r>
            <a:r>
              <a:rPr lang="en" sz="1400" dirty="0"/>
              <a:t>use ratios, rates and proportions to solve real world problems?</a:t>
            </a:r>
          </a:p>
          <a:p>
            <a:pPr marL="457200" lvl="0" indent="-31750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1400" dirty="0" smtClean="0">
                <a:solidFill>
                  <a:srgbClr val="00FF00"/>
                </a:solidFill>
              </a:rPr>
              <a:t>What multiple representations can we use </a:t>
            </a:r>
            <a:r>
              <a:rPr lang="en" sz="1400" dirty="0">
                <a:solidFill>
                  <a:srgbClr val="00FF00"/>
                </a:solidFill>
              </a:rPr>
              <a:t>to display data?</a:t>
            </a:r>
          </a:p>
          <a:p>
            <a:pPr marL="457200" lvl="0" indent="-31750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1400" dirty="0">
                <a:solidFill>
                  <a:srgbClr val="FF33CC"/>
                </a:solidFill>
              </a:rPr>
              <a:t>How do we use geometric properties and relationships to solve problems?</a:t>
            </a:r>
          </a:p>
          <a:p>
            <a:pPr marL="457200" lvl="0" indent="-317500"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1400" dirty="0">
                <a:solidFill>
                  <a:srgbClr val="00FF99"/>
                </a:solidFill>
              </a:rPr>
              <a:t>Why is it important to understand and apply personal financial concepts</a:t>
            </a:r>
            <a:r>
              <a:rPr lang="en" sz="1400" dirty="0" smtClean="0">
                <a:solidFill>
                  <a:srgbClr val="00FF99"/>
                </a:solidFill>
              </a:rPr>
              <a:t>?</a:t>
            </a:r>
          </a:p>
          <a:p>
            <a:pPr marL="457200" lvl="0" indent="-317500">
              <a:buClr>
                <a:srgbClr val="000000"/>
              </a:buClr>
              <a:buSzPct val="100000"/>
              <a:buFont typeface="Arial"/>
              <a:buAutoNum type="arabicPeriod"/>
            </a:pPr>
            <a:endParaRPr lang="en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5602919" y="1356894"/>
            <a:ext cx="26416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CONTENT:</a:t>
            </a:r>
          </a:p>
          <a:p>
            <a:endParaRPr lang="en-US" sz="1800" dirty="0" smtClean="0"/>
          </a:p>
          <a:p>
            <a:r>
              <a:rPr lang="en-US" sz="1400" dirty="0" smtClean="0"/>
              <a:t>Major Grades: Tests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    Projects</a:t>
            </a:r>
          </a:p>
          <a:p>
            <a:r>
              <a:rPr lang="en-US" sz="1400" dirty="0"/>
              <a:t>	 </a:t>
            </a:r>
            <a:r>
              <a:rPr lang="en-US" sz="1400" dirty="0" smtClean="0"/>
              <a:t>   Benchmarks</a:t>
            </a:r>
          </a:p>
          <a:p>
            <a:endParaRPr lang="en-US" sz="1400" dirty="0"/>
          </a:p>
          <a:p>
            <a:r>
              <a:rPr lang="en-US" sz="1400" dirty="0" smtClean="0"/>
              <a:t>Daily Grades: Homework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   Small Group work</a:t>
            </a:r>
          </a:p>
          <a:p>
            <a:r>
              <a:rPr lang="en-US" sz="1400" dirty="0"/>
              <a:t>	 </a:t>
            </a:r>
            <a:r>
              <a:rPr lang="en-US" sz="1400" dirty="0" smtClean="0"/>
              <a:t>  Group Talk work </a:t>
            </a:r>
          </a:p>
          <a:p>
            <a:r>
              <a:rPr lang="en-US" sz="1400" dirty="0"/>
              <a:t>	 </a:t>
            </a:r>
            <a:r>
              <a:rPr lang="en-US" sz="1400" dirty="0" smtClean="0"/>
              <a:t>  </a:t>
            </a:r>
            <a:r>
              <a:rPr lang="en-US" sz="1400" dirty="0" err="1" smtClean="0"/>
              <a:t>ThinkThroughMath</a:t>
            </a:r>
            <a:endParaRPr lang="en-US" sz="1400" dirty="0"/>
          </a:p>
        </p:txBody>
      </p:sp>
      <p:sp>
        <p:nvSpPr>
          <p:cNvPr id="32" name="Shape 46"/>
          <p:cNvSpPr txBox="1"/>
          <p:nvPr/>
        </p:nvSpPr>
        <p:spPr>
          <a:xfrm>
            <a:off x="6003374" y="3655543"/>
            <a:ext cx="3199480" cy="39666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600" dirty="0"/>
              <a:t>Course Progress Graph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5521325" y="3753969"/>
            <a:ext cx="3201987" cy="2201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37" name="Shape 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42291" y="3965105"/>
            <a:ext cx="2999743" cy="27022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343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918"/>
          <a:stretch/>
        </p:blipFill>
        <p:spPr>
          <a:xfrm>
            <a:off x="553407" y="204801"/>
            <a:ext cx="7949873" cy="2538399"/>
          </a:xfrm>
          <a:prstGeom prst="rect">
            <a:avLst/>
          </a:prstGeom>
        </p:spPr>
      </p:pic>
      <p:sp>
        <p:nvSpPr>
          <p:cNvPr id="6149" name="Rectangle 41"/>
          <p:cNvSpPr>
            <a:spLocks noChangeArrowheads="1"/>
          </p:cNvSpPr>
          <p:nvPr/>
        </p:nvSpPr>
        <p:spPr bwMode="auto">
          <a:xfrm>
            <a:off x="806450" y="990600"/>
            <a:ext cx="1841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900" smtClean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6150" name="Rectangle 42"/>
          <p:cNvSpPr>
            <a:spLocks noChangeArrowheads="1"/>
          </p:cNvSpPr>
          <p:nvPr/>
        </p:nvSpPr>
        <p:spPr bwMode="auto">
          <a:xfrm>
            <a:off x="3687763" y="990600"/>
            <a:ext cx="1984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smtClean="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6151" name="Rectangle 43"/>
          <p:cNvSpPr>
            <a:spLocks noChangeArrowheads="1"/>
          </p:cNvSpPr>
          <p:nvPr/>
        </p:nvSpPr>
        <p:spPr bwMode="auto">
          <a:xfrm>
            <a:off x="6911975" y="914400"/>
            <a:ext cx="1841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900" smtClean="0">
                <a:solidFill>
                  <a:srgbClr val="00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6152" name="Text Box 44"/>
          <p:cNvSpPr txBox="1">
            <a:spLocks noChangeArrowheads="1"/>
          </p:cNvSpPr>
          <p:nvPr/>
        </p:nvSpPr>
        <p:spPr bwMode="auto">
          <a:xfrm>
            <a:off x="3004344" y="327025"/>
            <a:ext cx="3048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chemeClr val="accent2"/>
                </a:solidFill>
              </a:rPr>
              <a:t>6</a:t>
            </a:r>
            <a:r>
              <a:rPr lang="en-US" altLang="en-US" sz="1600" baseline="30000" dirty="0" smtClean="0">
                <a:solidFill>
                  <a:schemeClr val="accent2"/>
                </a:solidFill>
              </a:rPr>
              <a:t>th</a:t>
            </a:r>
            <a:r>
              <a:rPr lang="en-US" altLang="en-US" sz="1600" dirty="0" smtClean="0">
                <a:solidFill>
                  <a:schemeClr val="accent2"/>
                </a:solidFill>
              </a:rPr>
              <a:t> Grade </a:t>
            </a:r>
            <a:r>
              <a:rPr lang="en-US" altLang="en-US" sz="1600" dirty="0" smtClean="0">
                <a:solidFill>
                  <a:schemeClr val="accent2"/>
                </a:solidFill>
              </a:rPr>
              <a:t>Math</a:t>
            </a:r>
            <a:endParaRPr lang="en-US" altLang="en-US" sz="1600" dirty="0" smtClean="0">
              <a:solidFill>
                <a:schemeClr val="accent2"/>
              </a:solidFill>
            </a:endParaRPr>
          </a:p>
        </p:txBody>
      </p:sp>
      <p:sp>
        <p:nvSpPr>
          <p:cNvPr id="6154" name="Text Box 46"/>
          <p:cNvSpPr txBox="1">
            <a:spLocks noChangeArrowheads="1"/>
          </p:cNvSpPr>
          <p:nvPr/>
        </p:nvSpPr>
        <p:spPr bwMode="auto">
          <a:xfrm>
            <a:off x="-34914" y="1365157"/>
            <a:ext cx="2399775" cy="127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lvl="1" indent="0"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 smtClean="0">
                <a:solidFill>
                  <a:srgbClr val="000000"/>
                </a:solidFill>
              </a:rPr>
              <a:t>A	               E </a:t>
            </a:r>
          </a:p>
          <a:p>
            <a:pPr lvl="1" indent="0"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 smtClean="0">
                <a:solidFill>
                  <a:srgbClr val="000000"/>
                </a:solidFill>
              </a:rPr>
              <a:t>C	               V</a:t>
            </a:r>
          </a:p>
          <a:p>
            <a:pPr lvl="1" indent="0"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 smtClean="0">
                <a:solidFill>
                  <a:srgbClr val="000000"/>
                </a:solidFill>
              </a:rPr>
              <a:t>H	               E</a:t>
            </a:r>
          </a:p>
          <a:p>
            <a:pPr lvl="1" indent="0"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 smtClean="0">
                <a:solidFill>
                  <a:srgbClr val="000000"/>
                </a:solidFill>
              </a:rPr>
              <a:t>I</a:t>
            </a: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6156" name="Text Box 48"/>
          <p:cNvSpPr txBox="1">
            <a:spLocks noChangeArrowheads="1"/>
          </p:cNvSpPr>
          <p:nvPr/>
        </p:nvSpPr>
        <p:spPr bwMode="auto">
          <a:xfrm>
            <a:off x="3794125" y="3889375"/>
            <a:ext cx="1841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900" smtClean="0">
              <a:solidFill>
                <a:srgbClr val="000000"/>
              </a:solidFill>
            </a:endParaRPr>
          </a:p>
        </p:txBody>
      </p:sp>
      <p:sp>
        <p:nvSpPr>
          <p:cNvPr id="62" name="Shape 84"/>
          <p:cNvSpPr txBox="1"/>
          <p:nvPr/>
        </p:nvSpPr>
        <p:spPr>
          <a:xfrm>
            <a:off x="2417125" y="1360487"/>
            <a:ext cx="2321400" cy="113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048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200" dirty="0"/>
              <a:t>Unit Organizers</a:t>
            </a:r>
          </a:p>
          <a:p>
            <a:pPr marL="457200" lvl="0" indent="-3048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200" dirty="0"/>
              <a:t>FRAMEs</a:t>
            </a:r>
          </a:p>
          <a:p>
            <a:pPr marL="457200" lvl="0" indent="-3048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200" dirty="0"/>
              <a:t>Materials</a:t>
            </a:r>
          </a:p>
          <a:p>
            <a:pPr marL="457200" lvl="0" indent="-3048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200" dirty="0"/>
              <a:t>Model and Do</a:t>
            </a:r>
          </a:p>
          <a:p>
            <a:pPr marL="457200" lvl="0" indent="-3048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200" dirty="0"/>
              <a:t>Project</a:t>
            </a:r>
          </a:p>
          <a:p>
            <a:pPr marL="457200" lvl="0" indent="-3048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200" dirty="0"/>
              <a:t>Self-Questioning</a:t>
            </a:r>
          </a:p>
          <a:p>
            <a:pPr lvl="0">
              <a:spcBef>
                <a:spcPts val="0"/>
              </a:spcBef>
              <a:buNone/>
            </a:pPr>
            <a:endParaRPr sz="1200" dirty="0"/>
          </a:p>
        </p:txBody>
      </p:sp>
      <p:sp>
        <p:nvSpPr>
          <p:cNvPr id="63" name="Shape 85"/>
          <p:cNvSpPr txBox="1"/>
          <p:nvPr/>
        </p:nvSpPr>
        <p:spPr>
          <a:xfrm>
            <a:off x="4337588" y="1451105"/>
            <a:ext cx="2250000" cy="103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048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200" dirty="0" smtClean="0">
                <a:solidFill>
                  <a:schemeClr val="dk1"/>
                </a:solidFill>
              </a:rPr>
              <a:t>Think Through Math</a:t>
            </a:r>
            <a:endParaRPr lang="en" sz="1200" dirty="0">
              <a:solidFill>
                <a:schemeClr val="dk1"/>
              </a:solidFill>
            </a:endParaRPr>
          </a:p>
          <a:p>
            <a:pPr marL="457200" lvl="0" indent="-3048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200" dirty="0"/>
              <a:t>Cooperative learning</a:t>
            </a:r>
          </a:p>
          <a:p>
            <a:pPr marL="457200" lvl="0" indent="-3048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200" dirty="0"/>
              <a:t>Feedback sessions</a:t>
            </a:r>
          </a:p>
          <a:p>
            <a:pPr marL="457200" lvl="0" indent="-3048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200" dirty="0"/>
              <a:t>Warm-ups</a:t>
            </a:r>
          </a:p>
          <a:p>
            <a:pPr marL="457200" lvl="0" indent="-3048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200" dirty="0"/>
              <a:t>Accountable talk</a:t>
            </a:r>
          </a:p>
        </p:txBody>
      </p:sp>
      <p:sp>
        <p:nvSpPr>
          <p:cNvPr id="64" name="Shape 82"/>
          <p:cNvSpPr txBox="1"/>
          <p:nvPr/>
        </p:nvSpPr>
        <p:spPr>
          <a:xfrm>
            <a:off x="6581161" y="1270782"/>
            <a:ext cx="2163299" cy="113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9845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100" dirty="0"/>
              <a:t>Projects</a:t>
            </a:r>
          </a:p>
          <a:p>
            <a:pPr marL="457200" lvl="0" indent="-29845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100" dirty="0"/>
              <a:t>Formative </a:t>
            </a:r>
            <a:r>
              <a:rPr lang="en" sz="1100" dirty="0" smtClean="0"/>
              <a:t>Assessments</a:t>
            </a:r>
            <a:endParaRPr lang="en" sz="1100" dirty="0"/>
          </a:p>
          <a:p>
            <a:pPr marL="457200" lvl="0" indent="-29845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100" dirty="0"/>
              <a:t>Written work</a:t>
            </a:r>
          </a:p>
          <a:p>
            <a:pPr marL="457200" lvl="0" indent="-29845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100" dirty="0"/>
              <a:t>Tutoring</a:t>
            </a:r>
          </a:p>
          <a:p>
            <a:pPr marL="457200" lvl="0" indent="-29845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100" dirty="0"/>
              <a:t>Stations</a:t>
            </a:r>
          </a:p>
          <a:p>
            <a:pPr marL="457200" lvl="0" indent="-29845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100" dirty="0"/>
              <a:t>Performance </a:t>
            </a:r>
            <a:r>
              <a:rPr lang="en" sz="1100" dirty="0" smtClean="0"/>
              <a:t>tasks</a:t>
            </a:r>
          </a:p>
          <a:p>
            <a:pPr marL="457200" lvl="0" indent="-29845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100" dirty="0" smtClean="0"/>
              <a:t>I</a:t>
            </a:r>
            <a:r>
              <a:rPr lang="en-US" sz="1100" dirty="0" smtClean="0"/>
              <a:t>n</a:t>
            </a:r>
            <a:r>
              <a:rPr lang="en" sz="1100" dirty="0" smtClean="0"/>
              <a:t>dependent Learning</a:t>
            </a:r>
            <a:endParaRPr lang="en" sz="1100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588" y="2743200"/>
            <a:ext cx="8431872" cy="3866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33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98:Templates:Blank Presentation</Template>
  <TotalTime>262</TotalTime>
  <Words>204</Words>
  <Application>Microsoft Office PowerPoint</Application>
  <PresentationFormat>On-screen Show (4:3)</PresentationFormat>
  <Paragraphs>61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</vt:lpstr>
      <vt:lpstr>Times New Roman</vt:lpstr>
      <vt:lpstr>1_Blank Presentation</vt:lpstr>
      <vt:lpstr>PowerPoint Presentation</vt:lpstr>
      <vt:lpstr>PowerPoint Presentation</vt:lpstr>
    </vt:vector>
  </TitlesOfParts>
  <Company>LaConner SChool Dist.311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Kathy Shoop</dc:creator>
  <cp:lastModifiedBy>Margaret LaHue</cp:lastModifiedBy>
  <cp:revision>32</cp:revision>
  <cp:lastPrinted>2015-05-15T22:19:26Z</cp:lastPrinted>
  <dcterms:created xsi:type="dcterms:W3CDTF">2000-03-20T20:52:01Z</dcterms:created>
  <dcterms:modified xsi:type="dcterms:W3CDTF">2016-08-19T15:11:59Z</dcterms:modified>
</cp:coreProperties>
</file>